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9" autoAdjust="0"/>
    <p:restoredTop sz="94660"/>
  </p:normalViewPr>
  <p:slideViewPr>
    <p:cSldViewPr snapToGrid="0">
      <p:cViewPr>
        <p:scale>
          <a:sx n="78" d="100"/>
          <a:sy n="78" d="100"/>
        </p:scale>
        <p:origin x="858"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143539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475978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69479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43004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AB5EBA-D70D-4300-B567-736E854680E6}"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25535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AB5EBA-D70D-4300-B567-736E854680E6}"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499102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B5EBA-D70D-4300-B567-736E854680E6}"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983730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83966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19598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311177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23462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552493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4487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854961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9764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79006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AAB5EBA-D70D-4300-B567-736E854680E6}" type="datetimeFigureOut">
              <a:rPr lang="en-US" smtClean="0"/>
              <a:t>5/5/2020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8CEDE2-C2A7-4363-A990-7E83FD5EFB8C}" type="slidenum">
              <a:rPr lang="en-US" smtClean="0"/>
              <a:t>‹#›</a:t>
            </a:fld>
            <a:endParaRPr lang="en-US"/>
          </a:p>
        </p:txBody>
      </p:sp>
    </p:spTree>
    <p:extLst>
      <p:ext uri="{BB962C8B-B14F-4D97-AF65-F5344CB8AC3E}">
        <p14:creationId xmlns:p14="http://schemas.microsoft.com/office/powerpoint/2010/main" val="13953555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info@youthbuild.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5669"/>
            <a:ext cx="9144000" cy="1652513"/>
          </a:xfrm>
        </p:spPr>
        <p:txBody>
          <a:bodyPr>
            <a:normAutofit fontScale="90000"/>
          </a:bodyPr>
          <a:lstStyle/>
          <a:p>
            <a:pPr algn="l"/>
            <a:r>
              <a:rPr lang="en-US" b="0" i="0" dirty="0" smtClean="0">
                <a:solidFill>
                  <a:srgbClr val="1D1D1D"/>
                </a:solidFill>
                <a:effectLst/>
                <a:latin typeface="Helvetica Neue"/>
              </a:rPr>
              <a:t> Hebrew Educational Society Center</a:t>
            </a:r>
            <a:endParaRPr lang="en-US" dirty="0"/>
          </a:p>
        </p:txBody>
      </p:sp>
      <p:sp>
        <p:nvSpPr>
          <p:cNvPr id="3" name="Subtitle 2"/>
          <p:cNvSpPr>
            <a:spLocks noGrp="1"/>
          </p:cNvSpPr>
          <p:nvPr>
            <p:ph type="subTitle" idx="1"/>
          </p:nvPr>
        </p:nvSpPr>
        <p:spPr>
          <a:xfrm>
            <a:off x="1524000" y="2192481"/>
            <a:ext cx="9144000" cy="4097959"/>
          </a:xfrm>
        </p:spPr>
        <p:txBody>
          <a:bodyPr/>
          <a:lstStyle/>
          <a:p>
            <a:endParaRPr lang="en-US" dirty="0"/>
          </a:p>
          <a:p>
            <a:pPr algn="ctr"/>
            <a:r>
              <a:rPr lang="en-US" dirty="0" smtClean="0"/>
              <a:t>Student’s </a:t>
            </a:r>
            <a:r>
              <a:rPr lang="en-US" dirty="0"/>
              <a:t>Name</a:t>
            </a:r>
          </a:p>
          <a:p>
            <a:pPr algn="ctr"/>
            <a:r>
              <a:rPr lang="en-US" dirty="0"/>
              <a:t>Instructor’s Name</a:t>
            </a:r>
          </a:p>
          <a:p>
            <a:pPr algn="ctr"/>
            <a:r>
              <a:rPr lang="en-US" dirty="0"/>
              <a:t>Date</a:t>
            </a:r>
          </a:p>
          <a:p>
            <a:endParaRPr lang="en-US" dirty="0"/>
          </a:p>
        </p:txBody>
      </p:sp>
    </p:spTree>
    <p:extLst>
      <p:ext uri="{BB962C8B-B14F-4D97-AF65-F5344CB8AC3E}">
        <p14:creationId xmlns:p14="http://schemas.microsoft.com/office/powerpoint/2010/main" val="68418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Hebrew Educational Society. org </a:t>
            </a:r>
            <a:endParaRPr lang="en-US" dirty="0"/>
          </a:p>
        </p:txBody>
      </p:sp>
      <p:sp>
        <p:nvSpPr>
          <p:cNvPr id="3" name="Content Placeholder 2"/>
          <p:cNvSpPr>
            <a:spLocks noGrp="1"/>
          </p:cNvSpPr>
          <p:nvPr>
            <p:ph idx="1"/>
          </p:nvPr>
        </p:nvSpPr>
        <p:spPr>
          <a:xfrm>
            <a:off x="0" y="1609345"/>
            <a:ext cx="5839968" cy="5248656"/>
          </a:xfrm>
        </p:spPr>
        <p:txBody>
          <a:bodyPr>
            <a:normAutofit fontScale="92500"/>
          </a:bodyPr>
          <a:lstStyle/>
          <a:p>
            <a:r>
              <a:rPr lang="en-US" dirty="0"/>
              <a:t>History- The Hebrew Educational Society. org </a:t>
            </a:r>
            <a:r>
              <a:rPr lang="en-US" dirty="0" smtClean="0"/>
              <a:t>was established in 1917. it was in the 20</a:t>
            </a:r>
            <a:r>
              <a:rPr lang="en-US" baseline="30000" dirty="0" smtClean="0"/>
              <a:t>th</a:t>
            </a:r>
            <a:r>
              <a:rPr lang="en-US" dirty="0" smtClean="0"/>
              <a:t> century  that philanthropists desired a change  to how the Jewish people lived in new York. With the arrival of about 1.9 million Jewish people in the 1900s  and pushed for an urgent need for the creation of a federation that would address the </a:t>
            </a:r>
            <a:r>
              <a:rPr lang="en-US" dirty="0"/>
              <a:t>increasing </a:t>
            </a:r>
            <a:r>
              <a:rPr lang="en-US" dirty="0" smtClean="0"/>
              <a:t>demands (deFur</a:t>
            </a:r>
            <a:r>
              <a:rPr lang="en-US" dirty="0"/>
              <a:t>, </a:t>
            </a:r>
            <a:r>
              <a:rPr lang="en-US" dirty="0" smtClean="0"/>
              <a:t>2003</a:t>
            </a:r>
            <a:r>
              <a:rPr lang="en-US" dirty="0"/>
              <a:t>). . </a:t>
            </a:r>
            <a:endParaRPr lang="en-US" dirty="0" smtClean="0"/>
          </a:p>
          <a:p>
            <a:r>
              <a:rPr lang="en-US" dirty="0" smtClean="0"/>
              <a:t>Size-the company serves </a:t>
            </a:r>
            <a:r>
              <a:rPr lang="en-US" dirty="0"/>
              <a:t>around </a:t>
            </a:r>
            <a:r>
              <a:rPr lang="en-US" dirty="0" smtClean="0"/>
              <a:t>1200-30,000 clients daily. There are more than 8500 people who participate in its programs. It is one of the largest facility in Southeast Brooklyn.</a:t>
            </a:r>
          </a:p>
          <a:p>
            <a:r>
              <a:rPr lang="en-US" dirty="0" smtClean="0"/>
              <a:t> The major services </a:t>
            </a:r>
            <a:r>
              <a:rPr lang="en-US" dirty="0"/>
              <a:t>program provides services offers ranges from recreational, sports, educational, mental health services, fitness programs, and OASAS preventive social services </a:t>
            </a:r>
            <a:r>
              <a:rPr lang="en-US" dirty="0" smtClean="0"/>
              <a:t>programs</a:t>
            </a:r>
          </a:p>
          <a:p>
            <a:r>
              <a:rPr lang="en-US" dirty="0" smtClean="0"/>
              <a:t>The mission of the organization is </a:t>
            </a:r>
            <a:r>
              <a:rPr lang="en-US" dirty="0"/>
              <a:t>to build a community, empower individuals to achieve their potential at the same time making their lives better.</a:t>
            </a:r>
          </a:p>
        </p:txBody>
      </p:sp>
      <p:pic>
        <p:nvPicPr>
          <p:cNvPr id="4" name="Picture 3"/>
          <p:cNvPicPr>
            <a:picLocks noChangeAspect="1"/>
          </p:cNvPicPr>
          <p:nvPr/>
        </p:nvPicPr>
        <p:blipFill>
          <a:blip r:embed="rId2"/>
          <a:stretch>
            <a:fillRect/>
          </a:stretch>
        </p:blipFill>
        <p:spPr>
          <a:xfrm>
            <a:off x="6315456" y="2609088"/>
            <a:ext cx="3694176" cy="2097024"/>
          </a:xfrm>
          <a:prstGeom prst="rect">
            <a:avLst/>
          </a:prstGeom>
        </p:spPr>
      </p:pic>
    </p:spTree>
    <p:extLst>
      <p:ext uri="{BB962C8B-B14F-4D97-AF65-F5344CB8AC3E}">
        <p14:creationId xmlns:p14="http://schemas.microsoft.com/office/powerpoint/2010/main" val="352043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The problem &amp; why the service is needed</a:t>
            </a:r>
            <a:endParaRPr lang="en-US" dirty="0"/>
          </a:p>
        </p:txBody>
      </p:sp>
      <p:sp>
        <p:nvSpPr>
          <p:cNvPr id="3" name="Content Placeholder 2"/>
          <p:cNvSpPr>
            <a:spLocks noGrp="1"/>
          </p:cNvSpPr>
          <p:nvPr>
            <p:ph idx="1"/>
          </p:nvPr>
        </p:nvSpPr>
        <p:spPr>
          <a:xfrm>
            <a:off x="0" y="2023873"/>
            <a:ext cx="4986528" cy="4834128"/>
          </a:xfrm>
        </p:spPr>
        <p:txBody>
          <a:bodyPr>
            <a:normAutofit lnSpcReduction="10000"/>
          </a:bodyPr>
          <a:lstStyle/>
          <a:p>
            <a:r>
              <a:rPr lang="en-US" dirty="0"/>
              <a:t>Hebrew Educational Society lacks a teen program that can better the teens life while participating in the </a:t>
            </a:r>
            <a:r>
              <a:rPr lang="en-US" dirty="0" smtClean="0"/>
              <a:t>program</a:t>
            </a:r>
          </a:p>
          <a:p>
            <a:r>
              <a:rPr lang="en-US" dirty="0" smtClean="0"/>
              <a:t>Teens wish </a:t>
            </a:r>
            <a:r>
              <a:rPr lang="en-US" dirty="0"/>
              <a:t>to get career development advice and </a:t>
            </a:r>
            <a:r>
              <a:rPr lang="en-US" dirty="0" smtClean="0"/>
              <a:t>mentorship</a:t>
            </a:r>
          </a:p>
          <a:p>
            <a:r>
              <a:rPr lang="en-US" dirty="0" smtClean="0"/>
              <a:t>There </a:t>
            </a:r>
            <a:r>
              <a:rPr lang="en-US" dirty="0"/>
              <a:t>is a need for a program that will benefit the teens such as employment program and mentoring </a:t>
            </a:r>
            <a:r>
              <a:rPr lang="en-US" dirty="0" smtClean="0"/>
              <a:t>program.</a:t>
            </a:r>
          </a:p>
          <a:p>
            <a:r>
              <a:rPr lang="en-US" dirty="0" smtClean="0"/>
              <a:t>There is a high number of teens seeking for career development advice and mentorship program</a:t>
            </a:r>
          </a:p>
          <a:p>
            <a:r>
              <a:rPr lang="en-US" dirty="0" smtClean="0"/>
              <a:t>The failure to address the issue threatens  the reputation of the organization, creates a strained association between customers and the organization and also  raises reliability concerns.</a:t>
            </a:r>
            <a:endParaRPr lang="en-US" dirty="0"/>
          </a:p>
        </p:txBody>
      </p:sp>
      <p:pic>
        <p:nvPicPr>
          <p:cNvPr id="4" name="Picture 3"/>
          <p:cNvPicPr>
            <a:picLocks noChangeAspect="1"/>
          </p:cNvPicPr>
          <p:nvPr/>
        </p:nvPicPr>
        <p:blipFill>
          <a:blip r:embed="rId2"/>
          <a:stretch>
            <a:fillRect/>
          </a:stretch>
        </p:blipFill>
        <p:spPr>
          <a:xfrm>
            <a:off x="5218176" y="2548128"/>
            <a:ext cx="4742688" cy="3328416"/>
          </a:xfrm>
          <a:prstGeom prst="rect">
            <a:avLst/>
          </a:prstGeom>
        </p:spPr>
      </p:pic>
    </p:spTree>
    <p:extLst>
      <p:ext uri="{BB962C8B-B14F-4D97-AF65-F5344CB8AC3E}">
        <p14:creationId xmlns:p14="http://schemas.microsoft.com/office/powerpoint/2010/main" val="240241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 y="609600"/>
            <a:ext cx="9188658" cy="1320800"/>
          </a:xfrm>
        </p:spPr>
        <p:txBody>
          <a:bodyPr>
            <a:normAutofit fontScale="90000"/>
          </a:bodyPr>
          <a:lstStyle/>
          <a:p>
            <a:r>
              <a:rPr lang="en-US" dirty="0" smtClean="0">
                <a:solidFill>
                  <a:schemeClr val="accent2"/>
                </a:solidFill>
              </a:rPr>
              <a:t>Client experience &amp; what kind of clients we serve and why now we need to make the change</a:t>
            </a:r>
            <a:endParaRPr lang="en-US" dirty="0">
              <a:solidFill>
                <a:schemeClr val="accent2"/>
              </a:solidFill>
            </a:endParaRPr>
          </a:p>
        </p:txBody>
      </p:sp>
      <p:sp>
        <p:nvSpPr>
          <p:cNvPr id="3" name="Content Placeholder 2"/>
          <p:cNvSpPr>
            <a:spLocks noGrp="1"/>
          </p:cNvSpPr>
          <p:nvPr>
            <p:ph idx="1"/>
          </p:nvPr>
        </p:nvSpPr>
        <p:spPr>
          <a:xfrm>
            <a:off x="85344" y="1930401"/>
            <a:ext cx="4791456" cy="4927600"/>
          </a:xfrm>
        </p:spPr>
        <p:txBody>
          <a:bodyPr/>
          <a:lstStyle/>
          <a:p>
            <a:r>
              <a:rPr lang="en-US" dirty="0" smtClean="0"/>
              <a:t>The current client experience is unsatisfactory because </a:t>
            </a:r>
            <a:r>
              <a:rPr lang="en-US" dirty="0"/>
              <a:t>teens seeking mentorship as well as advice on how they would face life after </a:t>
            </a:r>
            <a:r>
              <a:rPr lang="en-US" dirty="0" smtClean="0"/>
              <a:t>school but are not able to get them.</a:t>
            </a:r>
          </a:p>
          <a:p>
            <a:r>
              <a:rPr lang="en-US" dirty="0" smtClean="0"/>
              <a:t>The </a:t>
            </a:r>
            <a:r>
              <a:rPr lang="en-US" dirty="0"/>
              <a:t>future of teens after high school </a:t>
            </a:r>
            <a:r>
              <a:rPr lang="en-US" dirty="0" smtClean="0"/>
              <a:t> is at stake because young people tend to involve themselves in risky behaviors such as </a:t>
            </a:r>
            <a:r>
              <a:rPr lang="en-US" dirty="0"/>
              <a:t>joining </a:t>
            </a:r>
            <a:r>
              <a:rPr lang="en-US" dirty="0" smtClean="0"/>
              <a:t>gangs (Brager </a:t>
            </a:r>
            <a:r>
              <a:rPr lang="en-US" dirty="0"/>
              <a:t>&amp; </a:t>
            </a:r>
            <a:r>
              <a:rPr lang="en-US" dirty="0" smtClean="0"/>
              <a:t>Holloway,1993).</a:t>
            </a:r>
          </a:p>
          <a:p>
            <a:r>
              <a:rPr lang="en-US" dirty="0"/>
              <a:t>A</a:t>
            </a:r>
            <a:r>
              <a:rPr lang="en-US" dirty="0" smtClean="0"/>
              <a:t> </a:t>
            </a:r>
            <a:r>
              <a:rPr lang="en-US" dirty="0"/>
              <a:t>career path &amp; education would change their future for the better, so they </a:t>
            </a:r>
            <a:r>
              <a:rPr lang="en-US" dirty="0" smtClean="0"/>
              <a:t>can be  prevented </a:t>
            </a:r>
            <a:r>
              <a:rPr lang="en-US" dirty="0"/>
              <a:t>from going into </a:t>
            </a:r>
            <a:r>
              <a:rPr lang="en-US" dirty="0" smtClean="0"/>
              <a:t>gangs.</a:t>
            </a:r>
            <a:endParaRPr lang="en-US" dirty="0"/>
          </a:p>
        </p:txBody>
      </p:sp>
      <p:pic>
        <p:nvPicPr>
          <p:cNvPr id="4" name="Picture 3"/>
          <p:cNvPicPr>
            <a:picLocks noChangeAspect="1"/>
          </p:cNvPicPr>
          <p:nvPr/>
        </p:nvPicPr>
        <p:blipFill>
          <a:blip r:embed="rId2"/>
          <a:stretch>
            <a:fillRect/>
          </a:stretch>
        </p:blipFill>
        <p:spPr>
          <a:xfrm>
            <a:off x="4791456" y="1930400"/>
            <a:ext cx="5254752" cy="3970528"/>
          </a:xfrm>
          <a:prstGeom prst="rect">
            <a:avLst/>
          </a:prstGeom>
        </p:spPr>
      </p:pic>
    </p:spTree>
    <p:extLst>
      <p:ext uri="{BB962C8B-B14F-4D97-AF65-F5344CB8AC3E}">
        <p14:creationId xmlns:p14="http://schemas.microsoft.com/office/powerpoint/2010/main" val="245118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 y="609600"/>
            <a:ext cx="9225234" cy="1320800"/>
          </a:xfrm>
        </p:spPr>
        <p:txBody>
          <a:bodyPr/>
          <a:lstStyle/>
          <a:p>
            <a:r>
              <a:rPr lang="en-US" b="0" i="0" dirty="0" smtClean="0">
                <a:solidFill>
                  <a:schemeClr val="accent2"/>
                </a:solidFill>
                <a:effectLst/>
                <a:latin typeface="Helvetica Neue"/>
              </a:rPr>
              <a:t>Specific change in the problem</a:t>
            </a:r>
            <a:endParaRPr lang="en-US" dirty="0">
              <a:solidFill>
                <a:schemeClr val="accent2"/>
              </a:solidFill>
            </a:endParaRPr>
          </a:p>
        </p:txBody>
      </p:sp>
      <p:sp>
        <p:nvSpPr>
          <p:cNvPr id="3" name="Content Placeholder 2"/>
          <p:cNvSpPr>
            <a:spLocks noGrp="1"/>
          </p:cNvSpPr>
          <p:nvPr>
            <p:ph idx="1"/>
          </p:nvPr>
        </p:nvSpPr>
        <p:spPr>
          <a:xfrm>
            <a:off x="48767" y="1930400"/>
            <a:ext cx="4612617" cy="4927600"/>
          </a:xfrm>
        </p:spPr>
        <p:txBody>
          <a:bodyPr/>
          <a:lstStyle/>
          <a:p>
            <a:r>
              <a:rPr lang="en-US" sz="2400" dirty="0"/>
              <a:t> T</a:t>
            </a:r>
            <a:r>
              <a:rPr lang="en-US" sz="2400" dirty="0" smtClean="0"/>
              <a:t>he goal is to access </a:t>
            </a:r>
            <a:r>
              <a:rPr lang="en-US" sz="2400" dirty="0"/>
              <a:t>to youth employment services and </a:t>
            </a:r>
            <a:r>
              <a:rPr lang="en-US" sz="2400" dirty="0" smtClean="0"/>
              <a:t>programs</a:t>
            </a:r>
          </a:p>
          <a:p>
            <a:r>
              <a:rPr lang="en-US" sz="2400" dirty="0" smtClean="0"/>
              <a:t>Teens are seeking </a:t>
            </a:r>
            <a:r>
              <a:rPr lang="en-US" sz="2400" dirty="0"/>
              <a:t>mentorship as well as advice on how they would face life after </a:t>
            </a:r>
            <a:r>
              <a:rPr lang="en-US" sz="2400" dirty="0" smtClean="0"/>
              <a:t>school (Homonoff</a:t>
            </a:r>
            <a:r>
              <a:rPr lang="en-US" sz="2400" dirty="0"/>
              <a:t>, </a:t>
            </a:r>
            <a:r>
              <a:rPr lang="en-US" sz="2400" dirty="0" smtClean="0"/>
              <a:t>2008</a:t>
            </a:r>
            <a:r>
              <a:rPr lang="en-US" sz="2400" dirty="0"/>
              <a:t>). </a:t>
            </a:r>
            <a:endParaRPr lang="en-US" sz="2400" dirty="0" smtClean="0"/>
          </a:p>
          <a:p>
            <a:r>
              <a:rPr lang="en-US" sz="2400" dirty="0"/>
              <a:t>There is a need to </a:t>
            </a:r>
            <a:r>
              <a:rPr lang="en-US" sz="2400" dirty="0" smtClean="0"/>
              <a:t>provide </a:t>
            </a:r>
            <a:r>
              <a:rPr lang="en-US" sz="2400" dirty="0"/>
              <a:t>support services for the youths</a:t>
            </a:r>
            <a:r>
              <a:rPr lang="en-US" dirty="0"/>
              <a:t>.</a:t>
            </a:r>
          </a:p>
        </p:txBody>
      </p:sp>
      <p:pic>
        <p:nvPicPr>
          <p:cNvPr id="4" name="Picture 3"/>
          <p:cNvPicPr>
            <a:picLocks noChangeAspect="1"/>
          </p:cNvPicPr>
          <p:nvPr/>
        </p:nvPicPr>
        <p:blipFill>
          <a:blip r:embed="rId2"/>
          <a:stretch>
            <a:fillRect/>
          </a:stretch>
        </p:blipFill>
        <p:spPr>
          <a:xfrm>
            <a:off x="4661386" y="2048256"/>
            <a:ext cx="5175192" cy="3721608"/>
          </a:xfrm>
          <a:prstGeom prst="rect">
            <a:avLst/>
          </a:prstGeom>
        </p:spPr>
      </p:pic>
    </p:spTree>
    <p:extLst>
      <p:ext uri="{BB962C8B-B14F-4D97-AF65-F5344CB8AC3E}">
        <p14:creationId xmlns:p14="http://schemas.microsoft.com/office/powerpoint/2010/main" val="214536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solidFill>
                  <a:schemeClr val="accent2"/>
                </a:solidFill>
              </a:rPr>
              <a:t> Table with the Goal 1&amp; Goal 2 information</a:t>
            </a:r>
            <a:endParaRPr lang="en-US" dirty="0">
              <a:solidFill>
                <a:schemeClr val="accent2"/>
              </a:solidFill>
            </a:endParaRPr>
          </a:p>
        </p:txBody>
      </p:sp>
      <p:sp>
        <p:nvSpPr>
          <p:cNvPr id="3" name="Content Placeholder 2"/>
          <p:cNvSpPr>
            <a:spLocks noGrp="1"/>
          </p:cNvSpPr>
          <p:nvPr>
            <p:ph idx="1"/>
          </p:nvPr>
        </p:nvSpPr>
        <p:spPr>
          <a:xfrm>
            <a:off x="0" y="2048257"/>
            <a:ext cx="5437632" cy="4809744"/>
          </a:xfrm>
        </p:spPr>
        <p:txBody>
          <a:bodyPr/>
          <a:lstStyle/>
          <a:p>
            <a:endParaRPr lang="en-US" dirty="0" smtClean="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80364359"/>
              </p:ext>
            </p:extLst>
          </p:nvPr>
        </p:nvGraphicFramePr>
        <p:xfrm>
          <a:off x="0" y="1280160"/>
          <a:ext cx="10034016" cy="5584414"/>
        </p:xfrm>
        <a:graphic>
          <a:graphicData uri="http://schemas.openxmlformats.org/drawingml/2006/table">
            <a:tbl>
              <a:tblPr firstRow="1" firstCol="1" bandRow="1">
                <a:tableStyleId>{5C22544A-7EE6-4342-B048-85BDC9FD1C3A}</a:tableStyleId>
              </a:tblPr>
              <a:tblGrid>
                <a:gridCol w="5171642"/>
                <a:gridCol w="4862374"/>
              </a:tblGrid>
              <a:tr h="1208444">
                <a:tc>
                  <a:txBody>
                    <a:bodyPr/>
                    <a:lstStyle/>
                    <a:p>
                      <a:pPr marL="0" marR="0" lvl="0" indent="0" algn="just">
                        <a:spcBef>
                          <a:spcPts val="0"/>
                        </a:spcBef>
                        <a:spcAft>
                          <a:spcPts val="0"/>
                        </a:spcAft>
                        <a:buFont typeface="+mj-lt"/>
                        <a:buNone/>
                      </a:pPr>
                      <a:r>
                        <a:rPr lang="en-US" sz="1600" dirty="0" smtClean="0">
                          <a:effectLst/>
                        </a:rPr>
                        <a:t>Goal #1 to implement job training career program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a:spcBef>
                          <a:spcPts val="0"/>
                        </a:spcBef>
                        <a:spcAft>
                          <a:spcPts val="0"/>
                        </a:spcAft>
                        <a:buFont typeface="+mj-lt"/>
                        <a:buNone/>
                      </a:pPr>
                      <a:r>
                        <a:rPr lang="en-US" sz="1600" baseline="0" dirty="0" smtClean="0">
                          <a:effectLst/>
                        </a:rPr>
                        <a:t> </a:t>
                      </a:r>
                      <a:r>
                        <a:rPr lang="en-US" sz="1600" dirty="0" smtClean="0">
                          <a:effectLst/>
                        </a:rPr>
                        <a:t>Goal #2 to implement a mentorship program at the center.</a:t>
                      </a:r>
                    </a:p>
                    <a:p>
                      <a:pPr marL="342900" marR="0" lvl="0" indent="-342900" algn="just">
                        <a:spcBef>
                          <a:spcPts val="0"/>
                        </a:spcBef>
                        <a:spcAft>
                          <a:spcPts val="0"/>
                        </a:spcAft>
                        <a:buFont typeface="+mj-lt"/>
                        <a:buAutoNum type="arabicPeriod"/>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is to ensure that most teens who leave high schools receive</a:t>
                      </a:r>
                      <a:r>
                        <a:rPr lang="en-US" sz="1600" baseline="0" dirty="0" smtClean="0">
                          <a:effectLst/>
                        </a:rPr>
                        <a:t> job training so that they can be equipped to become workers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of</a:t>
                      </a:r>
                      <a:r>
                        <a:rPr lang="en-US" sz="1600" baseline="0" dirty="0" smtClean="0">
                          <a:effectLst/>
                        </a:rPr>
                        <a:t> this goal is to offer guidance to teen who complete high school so that they can choose career that they want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cs typeface="Times New Roman" panose="02020603050405020304" pitchFamily="18" charset="0"/>
                        </a:rPr>
                        <a:t>P</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resent our incidences to the director as we experienced them with various IEP teens.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present the option to introduce a teen program through IEP transition planning to help teens figure out what they would like to be involved in after high school and how they will attain this goal. This will be best realized through an employment and mentoring program.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817891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987552"/>
          </a:xfrm>
        </p:spPr>
        <p:txBody>
          <a:bodyPr/>
          <a:lstStyle/>
          <a:p>
            <a:r>
              <a:rPr lang="en-US" dirty="0" smtClean="0"/>
              <a:t> The methodology of the problem</a:t>
            </a:r>
            <a:endParaRPr lang="en-US" dirty="0"/>
          </a:p>
        </p:txBody>
      </p:sp>
      <p:sp>
        <p:nvSpPr>
          <p:cNvPr id="3" name="Content Placeholder 2"/>
          <p:cNvSpPr>
            <a:spLocks noGrp="1"/>
          </p:cNvSpPr>
          <p:nvPr>
            <p:ph idx="1"/>
          </p:nvPr>
        </p:nvSpPr>
        <p:spPr>
          <a:xfrm>
            <a:off x="0" y="1682497"/>
            <a:ext cx="5596128" cy="5175504"/>
          </a:xfrm>
        </p:spPr>
        <p:txBody>
          <a:bodyPr/>
          <a:lstStyle/>
          <a:p>
            <a:r>
              <a:rPr lang="en-US" dirty="0" smtClean="0"/>
              <a:t>We will send </a:t>
            </a:r>
            <a:r>
              <a:rPr lang="en-US" dirty="0"/>
              <a:t>two representatives to the director to show him our </a:t>
            </a:r>
            <a:r>
              <a:rPr lang="en-US" dirty="0" smtClean="0"/>
              <a:t>minds.</a:t>
            </a:r>
          </a:p>
          <a:p>
            <a:r>
              <a:rPr lang="en-US" dirty="0" smtClean="0"/>
              <a:t>This </a:t>
            </a:r>
            <a:r>
              <a:rPr lang="en-US" dirty="0"/>
              <a:t>will hasten the process of a formal meeting with us as </a:t>
            </a:r>
            <a:r>
              <a:rPr lang="en-US" dirty="0" smtClean="0"/>
              <a:t>since he </a:t>
            </a:r>
            <a:r>
              <a:rPr lang="en-US" dirty="0"/>
              <a:t>has always given volunteers a listening ear</a:t>
            </a:r>
            <a:r>
              <a:rPr lang="en-US" dirty="0" smtClean="0"/>
              <a:t>.</a:t>
            </a:r>
          </a:p>
          <a:p>
            <a:r>
              <a:rPr lang="en-US" dirty="0" smtClean="0"/>
              <a:t>We </a:t>
            </a:r>
            <a:r>
              <a:rPr lang="en-US" dirty="0"/>
              <a:t>will present our incidences as we experienced them with various IEP teens</a:t>
            </a:r>
            <a:r>
              <a:rPr lang="en-US" dirty="0" smtClean="0"/>
              <a:t>.</a:t>
            </a:r>
          </a:p>
          <a:p>
            <a:r>
              <a:rPr lang="en-US" dirty="0"/>
              <a:t>we will present the option to introduce a teen program through IEP transition planning to help teens figure out what they would like to be involved in after high school and how they will attain this </a:t>
            </a:r>
            <a:r>
              <a:rPr lang="en-US" dirty="0" smtClean="0"/>
              <a:t>goal (Friedman </a:t>
            </a:r>
            <a:r>
              <a:rPr lang="en-US" dirty="0"/>
              <a:t>&amp; </a:t>
            </a:r>
            <a:r>
              <a:rPr lang="en-US" dirty="0" err="1"/>
              <a:t>Kornfeld</a:t>
            </a:r>
            <a:r>
              <a:rPr lang="en-US" dirty="0"/>
              <a:t>, </a:t>
            </a:r>
            <a:r>
              <a:rPr lang="en-US" dirty="0" smtClean="0"/>
              <a:t>2018</a:t>
            </a:r>
            <a:r>
              <a:rPr lang="en-US" dirty="0"/>
              <a:t>). </a:t>
            </a:r>
          </a:p>
        </p:txBody>
      </p:sp>
      <p:pic>
        <p:nvPicPr>
          <p:cNvPr id="4" name="Picture 3"/>
          <p:cNvPicPr>
            <a:picLocks noChangeAspect="1"/>
          </p:cNvPicPr>
          <p:nvPr/>
        </p:nvPicPr>
        <p:blipFill>
          <a:blip r:embed="rId2"/>
          <a:stretch>
            <a:fillRect/>
          </a:stretch>
        </p:blipFill>
        <p:spPr>
          <a:xfrm>
            <a:off x="5596128" y="1863661"/>
            <a:ext cx="4425696" cy="3667125"/>
          </a:xfrm>
          <a:prstGeom prst="rect">
            <a:avLst/>
          </a:prstGeom>
        </p:spPr>
      </p:pic>
    </p:spTree>
    <p:extLst>
      <p:ext uri="{BB962C8B-B14F-4D97-AF65-F5344CB8AC3E}">
        <p14:creationId xmlns:p14="http://schemas.microsoft.com/office/powerpoint/2010/main" val="74063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1930400"/>
          </a:xfrm>
        </p:spPr>
        <p:txBody>
          <a:bodyPr>
            <a:normAutofit/>
          </a:bodyPr>
          <a:lstStyle/>
          <a:p>
            <a:r>
              <a:rPr lang="en-US" dirty="0">
                <a:solidFill>
                  <a:schemeClr val="accent2"/>
                </a:solidFill>
              </a:rPr>
              <a:t>W</a:t>
            </a:r>
            <a:r>
              <a:rPr lang="en-US" dirty="0" smtClean="0">
                <a:solidFill>
                  <a:schemeClr val="accent2"/>
                </a:solidFill>
              </a:rPr>
              <a:t>ho is requesting for the program change and how can this change benefit the teens &amp; family members </a:t>
            </a:r>
            <a:endParaRPr lang="en-US" dirty="0">
              <a:solidFill>
                <a:schemeClr val="accent2"/>
              </a:solidFill>
            </a:endParaRPr>
          </a:p>
        </p:txBody>
      </p:sp>
      <p:sp>
        <p:nvSpPr>
          <p:cNvPr id="3" name="Content Placeholder 2"/>
          <p:cNvSpPr>
            <a:spLocks noGrp="1"/>
          </p:cNvSpPr>
          <p:nvPr>
            <p:ph idx="1"/>
          </p:nvPr>
        </p:nvSpPr>
        <p:spPr>
          <a:xfrm>
            <a:off x="0" y="1825624"/>
            <a:ext cx="5913120" cy="5032375"/>
          </a:xfrm>
        </p:spPr>
        <p:txBody>
          <a:bodyPr/>
          <a:lstStyle/>
          <a:p>
            <a:r>
              <a:rPr lang="en-US" sz="2400" dirty="0"/>
              <a:t>Parents &amp; teens coming to the </a:t>
            </a:r>
            <a:r>
              <a:rPr lang="en-US" sz="2400" dirty="0" smtClean="0"/>
              <a:t>program are the ones asking for change</a:t>
            </a:r>
          </a:p>
          <a:p>
            <a:r>
              <a:rPr lang="en-US" sz="2400" dirty="0"/>
              <a:t> T</a:t>
            </a:r>
            <a:r>
              <a:rPr lang="en-US" sz="2400" dirty="0" smtClean="0"/>
              <a:t>he change will help teens by providing mentorship and career development  advice which will help the, in making important decisions in life.</a:t>
            </a:r>
          </a:p>
          <a:p>
            <a:r>
              <a:rPr lang="en-US" sz="2400" dirty="0" smtClean="0"/>
              <a:t>Family members will be able to  be relieved of the stress of mentoring and guiding their  teens on </a:t>
            </a:r>
            <a:r>
              <a:rPr lang="en-US" sz="2400" dirty="0"/>
              <a:t>these </a:t>
            </a:r>
            <a:r>
              <a:rPr lang="en-US" sz="2400" dirty="0" smtClean="0"/>
              <a:t>areas (Ingram</a:t>
            </a:r>
            <a:r>
              <a:rPr lang="en-US" sz="2400" dirty="0"/>
              <a:t>, </a:t>
            </a:r>
            <a:r>
              <a:rPr lang="en-US" sz="2400" dirty="0" smtClean="0"/>
              <a:t>2015).</a:t>
            </a:r>
          </a:p>
          <a:p>
            <a:endParaRPr lang="en-US" dirty="0"/>
          </a:p>
        </p:txBody>
      </p:sp>
      <p:pic>
        <p:nvPicPr>
          <p:cNvPr id="5" name="Picture 4"/>
          <p:cNvPicPr>
            <a:picLocks noChangeAspect="1"/>
          </p:cNvPicPr>
          <p:nvPr/>
        </p:nvPicPr>
        <p:blipFill>
          <a:blip r:embed="rId2"/>
          <a:stretch>
            <a:fillRect/>
          </a:stretch>
        </p:blipFill>
        <p:spPr>
          <a:xfrm>
            <a:off x="5913120" y="2158872"/>
            <a:ext cx="3645408" cy="3194304"/>
          </a:xfrm>
          <a:prstGeom prst="rect">
            <a:avLst/>
          </a:prstGeom>
        </p:spPr>
      </p:pic>
    </p:spTree>
    <p:extLst>
      <p:ext uri="{BB962C8B-B14F-4D97-AF65-F5344CB8AC3E}">
        <p14:creationId xmlns:p14="http://schemas.microsoft.com/office/powerpoint/2010/main" val="378914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a:t>T</a:t>
            </a:r>
            <a:r>
              <a:rPr lang="en-US" dirty="0" smtClean="0"/>
              <a:t>he people involved in the teen program and their responsibilities</a:t>
            </a:r>
            <a:endParaRPr lang="en-US" dirty="0"/>
          </a:p>
        </p:txBody>
      </p:sp>
      <p:sp>
        <p:nvSpPr>
          <p:cNvPr id="3" name="Content Placeholder 2"/>
          <p:cNvSpPr>
            <a:spLocks noGrp="1"/>
          </p:cNvSpPr>
          <p:nvPr>
            <p:ph idx="1"/>
          </p:nvPr>
        </p:nvSpPr>
        <p:spPr>
          <a:xfrm>
            <a:off x="0" y="2160589"/>
            <a:ext cx="5474208" cy="4697411"/>
          </a:xfrm>
        </p:spPr>
        <p:txBody>
          <a:bodyPr>
            <a:normAutofit/>
          </a:bodyPr>
          <a:lstStyle/>
          <a:p>
            <a:r>
              <a:rPr lang="en-US" dirty="0"/>
              <a:t>Director of Social </a:t>
            </a:r>
            <a:r>
              <a:rPr lang="en-US" dirty="0" smtClean="0"/>
              <a:t>Services- the </a:t>
            </a:r>
            <a:r>
              <a:rPr lang="en-US" dirty="0"/>
              <a:t>social department director Mr. Gilbert Sunday will be the facilitating factor. </a:t>
            </a:r>
            <a:endParaRPr lang="en-US" dirty="0" smtClean="0"/>
          </a:p>
          <a:p>
            <a:r>
              <a:rPr lang="en-US" dirty="0" smtClean="0"/>
              <a:t>Job coach (2) role is to provide </a:t>
            </a:r>
            <a:r>
              <a:rPr lang="en-US" dirty="0"/>
              <a:t>help and guidance for clients who are facing different professional challenges</a:t>
            </a:r>
            <a:endParaRPr lang="en-US" dirty="0" smtClean="0"/>
          </a:p>
          <a:p>
            <a:r>
              <a:rPr lang="en-US" dirty="0" smtClean="0"/>
              <a:t>Case </a:t>
            </a:r>
            <a:r>
              <a:rPr lang="en-US" dirty="0"/>
              <a:t>Aid (2), </a:t>
            </a:r>
            <a:r>
              <a:rPr lang="en-US" dirty="0" smtClean="0"/>
              <a:t>will advise </a:t>
            </a:r>
            <a:r>
              <a:rPr lang="en-US" dirty="0"/>
              <a:t>clients </a:t>
            </a:r>
            <a:r>
              <a:rPr lang="en-US" dirty="0" smtClean="0"/>
              <a:t>concerning suitable </a:t>
            </a:r>
            <a:r>
              <a:rPr lang="en-US" dirty="0"/>
              <a:t>services</a:t>
            </a:r>
            <a:endParaRPr lang="en-US" dirty="0" smtClean="0"/>
          </a:p>
          <a:p>
            <a:r>
              <a:rPr lang="en-US" dirty="0" smtClean="0"/>
              <a:t>Job </a:t>
            </a:r>
            <a:r>
              <a:rPr lang="en-US" dirty="0"/>
              <a:t>Placement </a:t>
            </a:r>
            <a:r>
              <a:rPr lang="en-US" dirty="0" smtClean="0"/>
              <a:t>Coordinator is responsible for keeping consistent </a:t>
            </a:r>
            <a:r>
              <a:rPr lang="en-US" dirty="0"/>
              <a:t>communication with graduates and </a:t>
            </a:r>
            <a:r>
              <a:rPr lang="en-US" dirty="0" smtClean="0"/>
              <a:t>thoroughly </a:t>
            </a:r>
            <a:r>
              <a:rPr lang="en-US" dirty="0"/>
              <a:t>tracking all employment activity </a:t>
            </a:r>
            <a:endParaRPr lang="en-US" dirty="0" smtClean="0"/>
          </a:p>
          <a:p>
            <a:r>
              <a:rPr lang="en-US" dirty="0"/>
              <a:t>Career </a:t>
            </a:r>
            <a:r>
              <a:rPr lang="en-US" dirty="0" smtClean="0"/>
              <a:t>Coordinator brings </a:t>
            </a:r>
            <a:r>
              <a:rPr lang="en-US" dirty="0"/>
              <a:t>together </a:t>
            </a:r>
            <a:r>
              <a:rPr lang="en-US" dirty="0" smtClean="0"/>
              <a:t>different </a:t>
            </a:r>
            <a:r>
              <a:rPr lang="en-US" dirty="0"/>
              <a:t>elements or individuals to complete a project.</a:t>
            </a:r>
            <a:endParaRPr lang="en-US" dirty="0" smtClean="0"/>
          </a:p>
          <a:p>
            <a:endParaRPr lang="en-US" dirty="0"/>
          </a:p>
        </p:txBody>
      </p:sp>
      <p:pic>
        <p:nvPicPr>
          <p:cNvPr id="4" name="Picture 3"/>
          <p:cNvPicPr>
            <a:picLocks noChangeAspect="1"/>
          </p:cNvPicPr>
          <p:nvPr/>
        </p:nvPicPr>
        <p:blipFill>
          <a:blip r:embed="rId2"/>
          <a:stretch>
            <a:fillRect/>
          </a:stretch>
        </p:blipFill>
        <p:spPr>
          <a:xfrm>
            <a:off x="5559552" y="2160589"/>
            <a:ext cx="4535424" cy="4194048"/>
          </a:xfrm>
          <a:prstGeom prst="rect">
            <a:avLst/>
          </a:prstGeom>
        </p:spPr>
      </p:pic>
    </p:spTree>
    <p:extLst>
      <p:ext uri="{BB962C8B-B14F-4D97-AF65-F5344CB8AC3E}">
        <p14:creationId xmlns:p14="http://schemas.microsoft.com/office/powerpoint/2010/main" val="2507467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n-US" dirty="0" smtClean="0"/>
              <a:t> Budget chart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2549666"/>
              </p:ext>
            </p:extLst>
          </p:nvPr>
        </p:nvGraphicFramePr>
        <p:xfrm>
          <a:off x="1" y="1279843"/>
          <a:ext cx="10314430" cy="5200124"/>
        </p:xfrm>
        <a:graphic>
          <a:graphicData uri="http://schemas.openxmlformats.org/drawingml/2006/table">
            <a:tbl>
              <a:tblPr firstRow="1" bandRow="1">
                <a:tableStyleId>{5C22544A-7EE6-4342-B048-85BDC9FD1C3A}</a:tableStyleId>
              </a:tblPr>
              <a:tblGrid>
                <a:gridCol w="2062886"/>
                <a:gridCol w="2062886"/>
                <a:gridCol w="2062886"/>
                <a:gridCol w="2062886"/>
                <a:gridCol w="2062886"/>
              </a:tblGrid>
              <a:tr h="482373">
                <a:tc>
                  <a:txBody>
                    <a:bodyPr/>
                    <a:lstStyle/>
                    <a:p>
                      <a:r>
                        <a:rPr lang="en-US" dirty="0" smtClean="0"/>
                        <a:t>Budget categories</a:t>
                      </a:r>
                      <a:endParaRPr lang="en-US" dirty="0"/>
                    </a:p>
                  </a:txBody>
                  <a:tcPr/>
                </a:tc>
                <a:tc>
                  <a:txBody>
                    <a:bodyPr/>
                    <a:lstStyle/>
                    <a:p>
                      <a:r>
                        <a:rPr lang="en-US" dirty="0" smtClean="0"/>
                        <a:t>Total</a:t>
                      </a:r>
                      <a:r>
                        <a:rPr lang="en-US" baseline="0" dirty="0" smtClean="0"/>
                        <a:t> budget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Salaries</a:t>
                      </a:r>
                      <a:endParaRPr lang="en-US" dirty="0"/>
                    </a:p>
                  </a:txBody>
                  <a:tcPr/>
                </a:tc>
                <a:tc>
                  <a:txBody>
                    <a:bodyPr/>
                    <a:lstStyle/>
                    <a:p>
                      <a:r>
                        <a:rPr lang="en-US" dirty="0" smtClean="0"/>
                        <a:t>50000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482373">
                <a:tc>
                  <a:txBody>
                    <a:bodyPr/>
                    <a:lstStyle/>
                    <a:p>
                      <a:r>
                        <a:rPr lang="en-US" dirty="0" smtClean="0"/>
                        <a:t>All equipment</a:t>
                      </a:r>
                      <a:r>
                        <a:rPr lang="en-US" baseline="0" dirty="0" smtClean="0"/>
                        <a:t> </a:t>
                      </a:r>
                      <a:r>
                        <a:rPr lang="en-US" dirty="0" smtClean="0"/>
                        <a:t> </a:t>
                      </a:r>
                      <a:endParaRPr lang="en-US" dirty="0"/>
                    </a:p>
                  </a:txBody>
                  <a:tcPr/>
                </a:tc>
                <a:tc>
                  <a:txBody>
                    <a:bodyPr/>
                    <a:lstStyle/>
                    <a:p>
                      <a:r>
                        <a:rPr lang="en-US" dirty="0" smtClean="0"/>
                        <a:t>3000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689104">
                <a:tc>
                  <a:txBody>
                    <a:bodyPr/>
                    <a:lstStyle/>
                    <a:p>
                      <a:r>
                        <a:rPr lang="en-US" dirty="0" smtClean="0"/>
                        <a:t>office space </a:t>
                      </a:r>
                    </a:p>
                    <a:p>
                      <a:endParaRPr lang="en-US" dirty="0"/>
                    </a:p>
                  </a:txBody>
                  <a:tcPr/>
                </a:tc>
                <a:tc>
                  <a:txBody>
                    <a:bodyPr/>
                    <a:lstStyle/>
                    <a:p>
                      <a:r>
                        <a:rPr lang="en-US" dirty="0" smtClean="0"/>
                        <a:t>4000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Supplies </a:t>
                      </a:r>
                      <a:endParaRPr lang="en-US" dirty="0"/>
                    </a:p>
                  </a:txBody>
                  <a:tcPr/>
                </a:tc>
                <a:tc>
                  <a:txBody>
                    <a:bodyPr/>
                    <a:lstStyle/>
                    <a:p>
                      <a:r>
                        <a:rPr lang="en-US" dirty="0" smtClean="0"/>
                        <a:t>1300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Travel </a:t>
                      </a:r>
                      <a:endParaRPr lang="en-US" dirty="0"/>
                    </a:p>
                  </a:txBody>
                  <a:tcPr/>
                </a:tc>
                <a:tc>
                  <a:txBody>
                    <a:bodyPr/>
                    <a:lstStyle/>
                    <a:p>
                      <a:r>
                        <a:rPr lang="en-US" dirty="0" smtClean="0"/>
                        <a:t>2300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r h="1102567">
                <a:tc>
                  <a:txBody>
                    <a:bodyPr/>
                    <a:lstStyle/>
                    <a:p>
                      <a:r>
                        <a:rPr lang="en-US" dirty="0" smtClean="0"/>
                        <a:t>Building refurbishment and maintenance</a:t>
                      </a:r>
                      <a:endParaRPr lang="en-US" dirty="0"/>
                    </a:p>
                  </a:txBody>
                  <a:tcPr/>
                </a:tc>
                <a:tc>
                  <a:txBody>
                    <a:bodyPr/>
                    <a:lstStyle/>
                    <a:p>
                      <a:r>
                        <a:rPr lang="en-US" dirty="0" smtClean="0"/>
                        <a:t>10000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482373">
                <a:tc>
                  <a:txBody>
                    <a:bodyPr/>
                    <a:lstStyle/>
                    <a:p>
                      <a:r>
                        <a:rPr lang="en-US" dirty="0" smtClean="0"/>
                        <a:t>Classroom</a:t>
                      </a:r>
                      <a:r>
                        <a:rPr lang="en-US" baseline="0" dirty="0" smtClean="0"/>
                        <a:t> supplies</a:t>
                      </a:r>
                    </a:p>
                    <a:p>
                      <a:endParaRPr lang="en-US" b="1" baseline="0" dirty="0" smtClean="0"/>
                    </a:p>
                    <a:p>
                      <a:r>
                        <a:rPr lang="en-US" b="1" baseline="0" dirty="0" smtClean="0"/>
                        <a:t>Total</a:t>
                      </a:r>
                      <a:endParaRPr lang="en-US" b="1" dirty="0"/>
                    </a:p>
                  </a:txBody>
                  <a:tcPr/>
                </a:tc>
                <a:tc>
                  <a:txBody>
                    <a:bodyPr/>
                    <a:lstStyle/>
                    <a:p>
                      <a:r>
                        <a:rPr lang="en-US" dirty="0" smtClean="0"/>
                        <a:t>1800</a:t>
                      </a:r>
                    </a:p>
                    <a:p>
                      <a:endParaRPr lang="en-US" dirty="0" smtClean="0"/>
                    </a:p>
                    <a:p>
                      <a:endParaRPr lang="en-US" dirty="0" smtClean="0"/>
                    </a:p>
                    <a:p>
                      <a:r>
                        <a:rPr lang="en-US" dirty="0" smtClean="0"/>
                        <a:t>72400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19189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5216"/>
            <a:ext cx="8566866" cy="1320800"/>
          </a:xfrm>
        </p:spPr>
        <p:txBody>
          <a:bodyPr/>
          <a:lstStyle/>
          <a:p>
            <a:r>
              <a:rPr lang="en-US" b="0" i="0" dirty="0" smtClean="0">
                <a:solidFill>
                  <a:schemeClr val="accent2"/>
                </a:solidFill>
                <a:effectLst/>
                <a:latin typeface="Helvetica Neue"/>
              </a:rPr>
              <a:t>Grant Funder Contact Information</a:t>
            </a:r>
            <a:r>
              <a:rPr lang="en-US" b="0" i="0" dirty="0" smtClean="0">
                <a:solidFill>
                  <a:srgbClr val="505151"/>
                </a:solidFill>
                <a:effectLst/>
                <a:latin typeface="Helvetica Neue"/>
              </a:rPr>
              <a:t> </a:t>
            </a:r>
            <a:endParaRPr lang="en-US" dirty="0"/>
          </a:p>
        </p:txBody>
      </p:sp>
      <p:sp>
        <p:nvSpPr>
          <p:cNvPr id="3" name="Content Placeholder 2"/>
          <p:cNvSpPr>
            <a:spLocks noGrp="1"/>
          </p:cNvSpPr>
          <p:nvPr>
            <p:ph idx="1"/>
          </p:nvPr>
        </p:nvSpPr>
        <p:spPr>
          <a:xfrm>
            <a:off x="0" y="1548385"/>
            <a:ext cx="4742688" cy="5309616"/>
          </a:xfrm>
        </p:spPr>
        <p:txBody>
          <a:bodyPr>
            <a:normAutofit fontScale="92500" lnSpcReduction="20000"/>
          </a:bodyPr>
          <a:lstStyle/>
          <a:p>
            <a:r>
              <a:rPr lang="en-US" dirty="0" smtClean="0"/>
              <a:t>Youth Build is a competitive grant program  that offer millions of money in annual funding</a:t>
            </a:r>
          </a:p>
          <a:p>
            <a:r>
              <a:rPr lang="en-US" dirty="0" smtClean="0"/>
              <a:t>It is a non profit organization </a:t>
            </a:r>
          </a:p>
          <a:p>
            <a:r>
              <a:rPr lang="en-US" dirty="0" err="1"/>
              <a:t>YouthBuild</a:t>
            </a:r>
            <a:r>
              <a:rPr lang="en-US" dirty="0"/>
              <a:t> specifically </a:t>
            </a:r>
            <a:r>
              <a:rPr lang="en-US" dirty="0" smtClean="0"/>
              <a:t>aids </a:t>
            </a:r>
            <a:r>
              <a:rPr lang="en-US" dirty="0"/>
              <a:t>at-risk youth ages 16-24 that are </a:t>
            </a:r>
            <a:r>
              <a:rPr lang="en-US" dirty="0" smtClean="0"/>
              <a:t>recent </a:t>
            </a:r>
            <a:r>
              <a:rPr lang="en-US" dirty="0"/>
              <a:t>or </a:t>
            </a:r>
            <a:r>
              <a:rPr lang="en-US" dirty="0" smtClean="0"/>
              <a:t>ex- </a:t>
            </a:r>
            <a:r>
              <a:rPr lang="en-US" dirty="0"/>
              <a:t>high school dropouts</a:t>
            </a:r>
          </a:p>
          <a:p>
            <a:r>
              <a:rPr lang="en-US" dirty="0"/>
              <a:t>with the greatest challenges to finding good jobs.</a:t>
            </a:r>
            <a:endParaRPr lang="en-US" dirty="0" smtClean="0"/>
          </a:p>
          <a:p>
            <a:r>
              <a:rPr lang="en-US" dirty="0"/>
              <a:t> </a:t>
            </a:r>
            <a:r>
              <a:rPr lang="en-US" dirty="0" smtClean="0"/>
              <a:t>Address- </a:t>
            </a:r>
            <a:r>
              <a:rPr lang="en-US" dirty="0"/>
              <a:t>58 Day </a:t>
            </a:r>
            <a:r>
              <a:rPr lang="en-US" dirty="0" smtClean="0"/>
              <a:t>St Somerville</a:t>
            </a:r>
            <a:r>
              <a:rPr lang="en-US" dirty="0"/>
              <a:t>, MA </a:t>
            </a:r>
            <a:r>
              <a:rPr lang="en-US" dirty="0" smtClean="0"/>
              <a:t>02144 Massachusetts</a:t>
            </a:r>
            <a:r>
              <a:rPr lang="en-US" dirty="0"/>
              <a:t>, United </a:t>
            </a:r>
            <a:r>
              <a:rPr lang="en-US" dirty="0" smtClean="0"/>
              <a:t>States</a:t>
            </a:r>
          </a:p>
          <a:p>
            <a:r>
              <a:rPr lang="en-US" dirty="0" smtClean="0"/>
              <a:t>Email- </a:t>
            </a:r>
            <a:r>
              <a:rPr lang="en-US" dirty="0" smtClean="0">
                <a:hlinkClick r:id="rId2"/>
              </a:rPr>
              <a:t>info@youthbuild.org</a:t>
            </a:r>
            <a:endParaRPr lang="en-US" dirty="0" smtClean="0"/>
          </a:p>
          <a:p>
            <a:r>
              <a:rPr lang="en-US" dirty="0" smtClean="0"/>
              <a:t>Typical grant funding range-Approximately $89 </a:t>
            </a:r>
            <a:r>
              <a:rPr lang="en-US" dirty="0"/>
              <a:t>million (2018) in annual </a:t>
            </a:r>
            <a:r>
              <a:rPr lang="en-US" dirty="0" smtClean="0"/>
              <a:t>funding</a:t>
            </a:r>
          </a:p>
          <a:p>
            <a:r>
              <a:rPr lang="en-US" dirty="0" smtClean="0"/>
              <a:t>My proposal fits with what this organization stands for which is ensuring that teens who complete high school are taught important skills to allow them join the job market.</a:t>
            </a:r>
            <a:endParaRPr lang="en-US" dirty="0"/>
          </a:p>
        </p:txBody>
      </p:sp>
      <p:pic>
        <p:nvPicPr>
          <p:cNvPr id="4" name="Picture 3"/>
          <p:cNvPicPr>
            <a:picLocks noChangeAspect="1"/>
          </p:cNvPicPr>
          <p:nvPr/>
        </p:nvPicPr>
        <p:blipFill>
          <a:blip r:embed="rId3"/>
          <a:stretch>
            <a:fillRect/>
          </a:stretch>
        </p:blipFill>
        <p:spPr>
          <a:xfrm>
            <a:off x="5035296" y="1704974"/>
            <a:ext cx="5181600" cy="4512945"/>
          </a:xfrm>
          <a:prstGeom prst="rect">
            <a:avLst/>
          </a:prstGeom>
        </p:spPr>
      </p:pic>
    </p:spTree>
    <p:extLst>
      <p:ext uri="{BB962C8B-B14F-4D97-AF65-F5344CB8AC3E}">
        <p14:creationId xmlns:p14="http://schemas.microsoft.com/office/powerpoint/2010/main" val="504780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smtClean="0">
                <a:solidFill>
                  <a:schemeClr val="accent2"/>
                </a:solidFill>
                <a:effectLst/>
                <a:latin typeface="Helvetica Neue"/>
              </a:rPr>
              <a:t>My Role As A Social Worker Intern</a:t>
            </a:r>
            <a:endParaRPr lang="en-US" dirty="0">
              <a:solidFill>
                <a:schemeClr val="accent2"/>
              </a:solidFill>
            </a:endParaRPr>
          </a:p>
        </p:txBody>
      </p:sp>
      <p:sp>
        <p:nvSpPr>
          <p:cNvPr id="3" name="Content Placeholder 2"/>
          <p:cNvSpPr>
            <a:spLocks noGrp="1"/>
          </p:cNvSpPr>
          <p:nvPr>
            <p:ph idx="1"/>
          </p:nvPr>
        </p:nvSpPr>
        <p:spPr>
          <a:xfrm>
            <a:off x="0" y="1548385"/>
            <a:ext cx="6193536" cy="5309616"/>
          </a:xfrm>
        </p:spPr>
        <p:txBody>
          <a:bodyPr>
            <a:normAutofit fontScale="92500"/>
          </a:bodyPr>
          <a:lstStyle/>
          <a:p>
            <a:endParaRPr lang="en-US" dirty="0" smtClean="0"/>
          </a:p>
          <a:p>
            <a:r>
              <a:rPr lang="en-US" dirty="0" smtClean="0"/>
              <a:t>I believe my role </a:t>
            </a:r>
            <a:r>
              <a:rPr lang="en-US" dirty="0"/>
              <a:t>involves </a:t>
            </a:r>
            <a:r>
              <a:rPr lang="en-US" dirty="0" smtClean="0"/>
              <a:t>strengthening </a:t>
            </a:r>
            <a:r>
              <a:rPr lang="en-US" dirty="0"/>
              <a:t>the community, </a:t>
            </a:r>
            <a:r>
              <a:rPr lang="en-US" dirty="0" smtClean="0"/>
              <a:t>empowering </a:t>
            </a:r>
            <a:r>
              <a:rPr lang="en-US" dirty="0"/>
              <a:t>individuals and </a:t>
            </a:r>
            <a:r>
              <a:rPr lang="en-US" dirty="0" smtClean="0"/>
              <a:t>making </a:t>
            </a:r>
            <a:r>
              <a:rPr lang="en-US" dirty="0"/>
              <a:t>a positive impact</a:t>
            </a:r>
            <a:endParaRPr lang="en-US" dirty="0" smtClean="0"/>
          </a:p>
          <a:p>
            <a:r>
              <a:rPr lang="en-US" dirty="0" smtClean="0"/>
              <a:t>The data </a:t>
            </a:r>
            <a:r>
              <a:rPr lang="en-US" dirty="0"/>
              <a:t>be measured for the new </a:t>
            </a:r>
            <a:r>
              <a:rPr lang="en-US" dirty="0" smtClean="0"/>
              <a:t>program by carrying out a survey on the youths who will have gone through the mentorship and career development program</a:t>
            </a:r>
          </a:p>
          <a:p>
            <a:r>
              <a:rPr lang="en-US" dirty="0" smtClean="0"/>
              <a:t>This survey will measure whether the interventions were effective in changing their lives</a:t>
            </a:r>
          </a:p>
          <a:p>
            <a:r>
              <a:rPr lang="en-US" dirty="0" smtClean="0"/>
              <a:t>The step </a:t>
            </a:r>
            <a:r>
              <a:rPr lang="en-US" dirty="0"/>
              <a:t>by step process I</a:t>
            </a:r>
            <a:r>
              <a:rPr lang="en-US" dirty="0" smtClean="0"/>
              <a:t> </a:t>
            </a:r>
            <a:r>
              <a:rPr lang="en-US" dirty="0"/>
              <a:t>will take to develop the </a:t>
            </a:r>
            <a:r>
              <a:rPr lang="en-US" dirty="0" smtClean="0"/>
              <a:t>program is first to ensure that it is approved. The second step involves finding the right environment and qualified instructors and mentors to teach and mentor the teens. </a:t>
            </a:r>
          </a:p>
          <a:p>
            <a:r>
              <a:rPr lang="en-US" dirty="0" smtClean="0"/>
              <a:t>The program must have its goals and objectives to guide learners and educators. Enrollment of students to be done afterwards and changes made according to the need of students</a:t>
            </a:r>
            <a:endParaRPr lang="en-US" dirty="0"/>
          </a:p>
        </p:txBody>
      </p:sp>
      <p:pic>
        <p:nvPicPr>
          <p:cNvPr id="4" name="Picture 3"/>
          <p:cNvPicPr>
            <a:picLocks noChangeAspect="1"/>
          </p:cNvPicPr>
          <p:nvPr/>
        </p:nvPicPr>
        <p:blipFill>
          <a:blip r:embed="rId2"/>
          <a:stretch>
            <a:fillRect/>
          </a:stretch>
        </p:blipFill>
        <p:spPr>
          <a:xfrm>
            <a:off x="6193536" y="2101089"/>
            <a:ext cx="4437888" cy="3641344"/>
          </a:xfrm>
          <a:prstGeom prst="rect">
            <a:avLst/>
          </a:prstGeom>
        </p:spPr>
      </p:pic>
    </p:spTree>
    <p:extLst>
      <p:ext uri="{BB962C8B-B14F-4D97-AF65-F5344CB8AC3E}">
        <p14:creationId xmlns:p14="http://schemas.microsoft.com/office/powerpoint/2010/main" val="3333642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References</a:t>
            </a:r>
            <a:endParaRPr lang="en-US" dirty="0"/>
          </a:p>
        </p:txBody>
      </p:sp>
      <p:sp>
        <p:nvSpPr>
          <p:cNvPr id="3" name="Content Placeholder 2"/>
          <p:cNvSpPr>
            <a:spLocks noGrp="1"/>
          </p:cNvSpPr>
          <p:nvPr>
            <p:ph idx="1"/>
          </p:nvPr>
        </p:nvSpPr>
        <p:spPr>
          <a:xfrm>
            <a:off x="0" y="1816609"/>
            <a:ext cx="10119360" cy="4949952"/>
          </a:xfrm>
        </p:spPr>
        <p:txBody>
          <a:bodyPr>
            <a:normAutofit/>
          </a:bodyPr>
          <a:lstStyle/>
          <a:p>
            <a:r>
              <a:rPr lang="en-US" dirty="0"/>
              <a:t>Brager, G., &amp; Holloway, S. (1993). Assessing prospects for organizational change: The uses of 	force field analysis. </a:t>
            </a:r>
            <a:r>
              <a:rPr lang="en-US" i="1" dirty="0"/>
              <a:t>Administration in Social Work</a:t>
            </a:r>
            <a:r>
              <a:rPr lang="en-US" dirty="0"/>
              <a:t>, 16(3-4), 15-28.</a:t>
            </a:r>
          </a:p>
          <a:p>
            <a:r>
              <a:rPr lang="en-US" dirty="0"/>
              <a:t>deFur, S. H. (2003). IEP transition planning-from compliance to quality. </a:t>
            </a:r>
            <a:r>
              <a:rPr lang="en-US" i="1" dirty="0"/>
              <a:t>Exceptionality</a:t>
            </a:r>
            <a:r>
              <a:rPr lang="en-US" dirty="0"/>
              <a:t>, 11(2), 	115-128.</a:t>
            </a:r>
          </a:p>
          <a:p>
            <a:r>
              <a:rPr lang="en-US" dirty="0"/>
              <a:t>Friedman, J. B., &amp; </a:t>
            </a:r>
            <a:r>
              <a:rPr lang="en-US" dirty="0" err="1"/>
              <a:t>Kornfeld</a:t>
            </a:r>
            <a:r>
              <a:rPr lang="en-US" dirty="0"/>
              <a:t>, M. (2018). Identity Projects: Philanthropy, Neoliberalism, and Jewish Cultural Production. </a:t>
            </a:r>
            <a:r>
              <a:rPr lang="en-US" i="1" dirty="0"/>
              <a:t>American Jewish History</a:t>
            </a:r>
            <a:r>
              <a:rPr lang="en-US" dirty="0"/>
              <a:t>, </a:t>
            </a:r>
            <a:r>
              <a:rPr lang="en-US" i="1" dirty="0"/>
              <a:t>102</a:t>
            </a:r>
            <a:r>
              <a:rPr lang="en-US" dirty="0"/>
              <a:t>(4), 537-561.</a:t>
            </a:r>
          </a:p>
          <a:p>
            <a:r>
              <a:rPr lang="en-US" dirty="0"/>
              <a:t>Homonoff, E. (2008). The heart of social work: Best practitioners rise to challenges in field 	instruction. </a:t>
            </a:r>
            <a:r>
              <a:rPr lang="en-US" i="1" dirty="0"/>
              <a:t>The Clinical Supervisor</a:t>
            </a:r>
            <a:r>
              <a:rPr lang="en-US" dirty="0"/>
              <a:t>, 27(2), 135-169.</a:t>
            </a:r>
          </a:p>
          <a:p>
            <a:r>
              <a:rPr lang="en-US" dirty="0"/>
              <a:t>Ingram, R. (2015). Understanding emotions in social work: Theory, practice and reflection. 	</a:t>
            </a:r>
            <a:r>
              <a:rPr lang="en-US" i="1" dirty="0"/>
              <a:t>McGraw Hill</a:t>
            </a:r>
            <a:r>
              <a:rPr lang="en-US" dirty="0" smtClean="0"/>
              <a:t>.</a:t>
            </a:r>
            <a:endParaRPr lang="en-US" dirty="0"/>
          </a:p>
        </p:txBody>
      </p:sp>
    </p:spTree>
    <p:extLst>
      <p:ext uri="{BB962C8B-B14F-4D97-AF65-F5344CB8AC3E}">
        <p14:creationId xmlns:p14="http://schemas.microsoft.com/office/powerpoint/2010/main" val="19498367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1008</Words>
  <Application>Microsoft Office PowerPoint</Application>
  <PresentationFormat>Widescreen</PresentationFormat>
  <Paragraphs>94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Helvetica Neue</vt:lpstr>
      <vt:lpstr>Times New Roman</vt:lpstr>
      <vt:lpstr>Trebuchet MS</vt:lpstr>
      <vt:lpstr>Wingdings 3</vt:lpstr>
      <vt:lpstr>Facet</vt:lpstr>
      <vt:lpstr> Hebrew Educational Society Center</vt:lpstr>
      <vt:lpstr>The Hebrew Educational Society. org </vt:lpstr>
      <vt:lpstr>The problem &amp; why the service is needed</vt:lpstr>
      <vt:lpstr>Client experience &amp; what kind of clients we serve and why now we need to make the change</vt:lpstr>
      <vt:lpstr>Specific change in the problem</vt:lpstr>
      <vt:lpstr> Table with the Goal 1&amp; Goal 2 information</vt:lpstr>
      <vt:lpstr> The methodology of the problem</vt:lpstr>
      <vt:lpstr>Who is requesting for the program change and how can this change benefit the teens &amp; family members </vt:lpstr>
      <vt:lpstr>The people involved in the teen program and their responsibilities</vt:lpstr>
      <vt:lpstr>A Budget chart </vt:lpstr>
      <vt:lpstr>Grant Funder Contact Information </vt:lpstr>
      <vt:lpstr>My Role As A Social Worker Intern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2020-05-05T23:55:07Z</dcterms:created>
  <dcterms:modified xsi:type="dcterms:W3CDTF">2020-05-05T23:56:13Z</dcterms:modified>
</cp:coreProperties>
</file>